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4.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62" r:id="rId4"/>
    <p:sldId id="263" r:id="rId5"/>
    <p:sldId id="259" r:id="rId6"/>
    <p:sldId id="260" r:id="rId7"/>
    <p:sldId id="261" r:id="rId8"/>
    <p:sldId id="264"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F3891B-1A3F-4690-BB82-3DDF98BD6B3F}" type="datetimeFigureOut">
              <a:rPr lang="en-US" smtClean="0"/>
              <a:pPr/>
              <a:t>27-Aug-19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818E9B-5676-4B4D-8297-7B0D1521DD3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6FEE1AE-501F-4210-BF1B-6C6B99E8DE23}" type="datetimeFigureOut">
              <a:rPr lang="en-GB" smtClean="0"/>
              <a:pPr/>
              <a:t>27/08/2019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pic>
        <p:nvPicPr>
          <p:cNvPr id="10" name="Picture 2" descr="C:\Users\user\Desktop\rrrrrrrrrrrrrrrr.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00315" y="-13692"/>
            <a:ext cx="9944315" cy="6871692"/>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08304" y="-243408"/>
            <a:ext cx="1835696" cy="1297661"/>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eu_flag_co_funded_pos_[rgb]_right.jpg"/>
          <p:cNvPicPr>
            <a:picLocks noGrp="1" noChangeAspect="1"/>
          </p:cNvPicPr>
          <p:nvPr isPhoto="1" userDrawn="1"/>
        </p:nvPicPr>
        <p:blipFill>
          <a:blip r:embed="rId4" cstate="print">
            <a:lum/>
          </a:blip>
          <a:stretch>
            <a:fillRect/>
          </a:stretch>
        </p:blipFill>
        <p:spPr>
          <a:xfrm>
            <a:off x="0" y="0"/>
            <a:ext cx="2934975" cy="838200"/>
          </a:xfrm>
          <a:prstGeom prst="rect">
            <a:avLst/>
          </a:prstGeom>
          <a:noFill/>
          <a:ln>
            <a:noFill/>
          </a:ln>
        </p:spPr>
      </p:pic>
      <p:sp>
        <p:nvSpPr>
          <p:cNvPr id="8" name="Rectangle 7"/>
          <p:cNvSpPr/>
          <p:nvPr userDrawn="1"/>
        </p:nvSpPr>
        <p:spPr>
          <a:xfrm>
            <a:off x="1874611" y="6211669"/>
            <a:ext cx="5646161" cy="615553"/>
          </a:xfrm>
          <a:prstGeom prst="rect">
            <a:avLst/>
          </a:prstGeom>
        </p:spPr>
        <p:txBody>
          <a:bodyPr wrap="none">
            <a:spAutoFit/>
          </a:bodyPr>
          <a:lstStyle/>
          <a:p>
            <a:pPr algn="ctr"/>
            <a:r>
              <a:rPr lang="en-US" sz="1800" dirty="0" smtClean="0"/>
              <a:t> </a:t>
            </a:r>
            <a:r>
              <a:rPr lang="en-US" sz="1600" b="0" dirty="0" smtClean="0"/>
              <a:t>Promoting youth employment in remote areas in Jordan -(Job Jo)</a:t>
            </a:r>
          </a:p>
          <a:p>
            <a:pPr algn="ctr"/>
            <a:r>
              <a:rPr lang="en-US" sz="1600" b="0" dirty="0" smtClean="0"/>
              <a:t> 598428-EPP-1-2018-1-JO-EPPKA2-CBHE-JP </a:t>
            </a:r>
            <a:endParaRPr lang="en-US" sz="1600" b="0" dirty="0"/>
          </a:p>
        </p:txBody>
      </p:sp>
    </p:spTree>
    <p:extLst>
      <p:ext uri="{BB962C8B-B14F-4D97-AF65-F5344CB8AC3E}">
        <p14:creationId xmlns:p14="http://schemas.microsoft.com/office/powerpoint/2010/main" val="4730307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27/08/2019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607382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27/08/2019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20038785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27/08/2019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505759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FEE1AE-501F-4210-BF1B-6C6B99E8DE23}" type="datetimeFigureOut">
              <a:rPr lang="en-GB" smtClean="0"/>
              <a:pPr/>
              <a:t>27/08/2019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27/08/2019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pic>
        <p:nvPicPr>
          <p:cNvPr id="10" name="Picture 2" descr="C:\Users\user\Desktop\888888.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9756576" cy="88296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668344" y="44624"/>
            <a:ext cx="1475656" cy="10431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568012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FEE1AE-501F-4210-BF1B-6C6B99E8DE23}" type="datetimeFigureOut">
              <a:rPr lang="en-GB" smtClean="0"/>
              <a:pPr/>
              <a:t>27/08/2019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105953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6FEE1AE-501F-4210-BF1B-6C6B99E8DE23}" type="datetimeFigureOut">
              <a:rPr lang="en-GB" smtClean="0"/>
              <a:pPr/>
              <a:t>27/08/2019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383298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6FEE1AE-501F-4210-BF1B-6C6B99E8DE23}" type="datetimeFigureOut">
              <a:rPr lang="en-GB" smtClean="0"/>
              <a:pPr/>
              <a:t>27/08/2019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152822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6FEE1AE-501F-4210-BF1B-6C6B99E8DE23}" type="datetimeFigureOut">
              <a:rPr lang="en-GB" smtClean="0"/>
              <a:pPr/>
              <a:t>27/08/2019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2770024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FEE1AE-501F-4210-BF1B-6C6B99E8DE23}" type="datetimeFigureOut">
              <a:rPr lang="en-GB" smtClean="0"/>
              <a:pPr/>
              <a:t>27/08/2019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307257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27/08/2019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111345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FEE1AE-501F-4210-BF1B-6C6B99E8DE23}" type="datetimeFigureOut">
              <a:rPr lang="en-GB" smtClean="0"/>
              <a:pPr/>
              <a:t>27/08/2019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A8CFAD-2188-427F-BCBC-6F06B95B509A}" type="slidenum">
              <a:rPr lang="en-GB" smtClean="0"/>
              <a:pPr/>
              <a:t>‹#›</a:t>
            </a:fld>
            <a:endParaRPr lang="en-GB"/>
          </a:p>
        </p:txBody>
      </p:sp>
    </p:spTree>
    <p:extLst>
      <p:ext uri="{BB962C8B-B14F-4D97-AF65-F5344CB8AC3E}">
        <p14:creationId xmlns:p14="http://schemas.microsoft.com/office/powerpoint/2010/main" val="19385507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Related image">
            <a:extLst>
              <a:ext uri="{FF2B5EF4-FFF2-40B4-BE49-F238E27FC236}">
                <a16:creationId xmlns:a16="http://schemas.microsoft.com/office/drawing/2014/main" id="{FE8DBD22-91DB-4A52-9CD0-44531EA688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08304" y="4489912"/>
            <a:ext cx="1549112" cy="1342498"/>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683568" y="2276872"/>
            <a:ext cx="7200800" cy="1384995"/>
          </a:xfrm>
          <a:prstGeom prst="rect">
            <a:avLst/>
          </a:prstGeom>
        </p:spPr>
        <p:txBody>
          <a:bodyPr wrap="square">
            <a:spAutoFit/>
          </a:bodyPr>
          <a:lstStyle/>
          <a:p>
            <a:pPr algn="ctr"/>
            <a:r>
              <a:rPr lang="en-US" sz="2400" dirty="0">
                <a:ln w="0"/>
                <a:solidFill>
                  <a:schemeClr val="accent1"/>
                </a:solidFill>
                <a:effectLst>
                  <a:outerShdw blurRad="38100" dist="25400" dir="5400000" algn="ctr" rotWithShape="0">
                    <a:srgbClr val="6E747A">
                      <a:alpha val="43000"/>
                    </a:srgbClr>
                  </a:outerShdw>
                </a:effectLst>
              </a:rPr>
              <a:t>The Role of Al Hussein Bin </a:t>
            </a:r>
            <a:r>
              <a:rPr lang="en-US" sz="2400" dirty="0" err="1">
                <a:ln w="0"/>
                <a:solidFill>
                  <a:schemeClr val="accent1"/>
                </a:solidFill>
                <a:effectLst>
                  <a:outerShdw blurRad="38100" dist="25400" dir="5400000" algn="ctr" rotWithShape="0">
                    <a:srgbClr val="6E747A">
                      <a:alpha val="43000"/>
                    </a:srgbClr>
                  </a:outerShdw>
                </a:effectLst>
              </a:rPr>
              <a:t>Talal</a:t>
            </a:r>
            <a:r>
              <a:rPr lang="en-US" sz="2400" dirty="0">
                <a:ln w="0"/>
                <a:solidFill>
                  <a:schemeClr val="accent1"/>
                </a:solidFill>
                <a:effectLst>
                  <a:outerShdw blurRad="38100" dist="25400" dir="5400000" algn="ctr" rotWithShape="0">
                    <a:srgbClr val="6E747A">
                      <a:alpha val="43000"/>
                    </a:srgbClr>
                  </a:outerShdw>
                </a:effectLst>
              </a:rPr>
              <a:t> University (AHU)</a:t>
            </a:r>
            <a:r>
              <a:rPr lang="en-US" sz="2400" dirty="0"/>
              <a:t/>
            </a:r>
            <a:br>
              <a:rPr lang="en-US" sz="2400" dirty="0"/>
            </a:br>
            <a:r>
              <a:rPr lang="en-US" sz="2400" dirty="0">
                <a:ln w="0"/>
                <a:solidFill>
                  <a:schemeClr val="accent1"/>
                </a:solidFill>
                <a:effectLst>
                  <a:outerShdw blurRad="38100" dist="25400" dir="5400000" algn="ctr" rotWithShape="0">
                    <a:srgbClr val="6E747A">
                      <a:alpha val="43000"/>
                    </a:srgbClr>
                  </a:outerShdw>
                </a:effectLst>
              </a:rPr>
              <a:t>Leipzig 28’Aug’2019</a:t>
            </a:r>
            <a:br>
              <a:rPr lang="en-US" sz="2400" dirty="0">
                <a:ln w="0"/>
                <a:solidFill>
                  <a:schemeClr val="accent1"/>
                </a:solidFill>
                <a:effectLst>
                  <a:outerShdw blurRad="38100" dist="25400" dir="5400000" algn="ctr" rotWithShape="0">
                    <a:srgbClr val="6E747A">
                      <a:alpha val="43000"/>
                    </a:srgbClr>
                  </a:outerShdw>
                </a:effectLst>
              </a:rPr>
            </a:br>
            <a:r>
              <a:rPr lang="en-US" dirty="0">
                <a:ln w="0"/>
                <a:effectLst>
                  <a:outerShdw blurRad="38100" dist="19050" dir="2700000" algn="tl" rotWithShape="0">
                    <a:schemeClr val="dk1">
                      <a:alpha val="40000"/>
                    </a:schemeClr>
                  </a:outerShdw>
                </a:effectLst>
              </a:rPr>
              <a:t>Prof. </a:t>
            </a:r>
            <a:r>
              <a:rPr lang="en-US" dirty="0" err="1">
                <a:ln w="0"/>
                <a:effectLst>
                  <a:outerShdw blurRad="38100" dist="19050" dir="2700000" algn="tl" rotWithShape="0">
                    <a:schemeClr val="dk1">
                      <a:alpha val="40000"/>
                    </a:schemeClr>
                  </a:outerShdw>
                </a:effectLst>
              </a:rPr>
              <a:t>Sulieman</a:t>
            </a:r>
            <a:r>
              <a:rPr lang="en-US" dirty="0">
                <a:ln w="0"/>
                <a:effectLst>
                  <a:outerShdw blurRad="38100" dist="19050" dir="2700000" algn="tl" rotWithShape="0">
                    <a:schemeClr val="dk1">
                      <a:alpha val="40000"/>
                    </a:schemeClr>
                  </a:outerShdw>
                </a:effectLst>
              </a:rPr>
              <a:t> Al </a:t>
            </a:r>
            <a:r>
              <a:rPr lang="en-US" dirty="0" err="1">
                <a:ln w="0"/>
                <a:effectLst>
                  <a:outerShdw blurRad="38100" dist="19050" dir="2700000" algn="tl" rotWithShape="0">
                    <a:schemeClr val="dk1">
                      <a:alpha val="40000"/>
                    </a:schemeClr>
                  </a:outerShdw>
                </a:effectLst>
              </a:rPr>
              <a:t>Khattab</a:t>
            </a:r>
            <a:r>
              <a:rPr lang="en-US" dirty="0">
                <a:ln w="0"/>
                <a:effectLst>
                  <a:outerShdw blurRad="38100" dist="19050" dir="2700000" algn="tl" rotWithShape="0">
                    <a:schemeClr val="dk1">
                      <a:alpha val="40000"/>
                    </a:schemeClr>
                  </a:outerShdw>
                </a:effectLst>
              </a:rPr>
              <a:t/>
            </a:r>
            <a:br>
              <a:rPr lang="en-US" dirty="0">
                <a:ln w="0"/>
                <a:effectLst>
                  <a:outerShdw blurRad="38100" dist="19050" dir="2700000" algn="tl" rotWithShape="0">
                    <a:schemeClr val="dk1">
                      <a:alpha val="40000"/>
                    </a:schemeClr>
                  </a:outerShdw>
                </a:effectLst>
              </a:rPr>
            </a:br>
            <a:r>
              <a:rPr lang="en-US" dirty="0">
                <a:ln w="0"/>
                <a:effectLst>
                  <a:outerShdw blurRad="38100" dist="19050" dir="2700000" algn="tl" rotWithShape="0">
                    <a:schemeClr val="dk1">
                      <a:alpha val="40000"/>
                    </a:schemeClr>
                  </a:outerShdw>
                </a:effectLst>
              </a:rPr>
              <a:t>Dr. Bassam Abu </a:t>
            </a:r>
            <a:r>
              <a:rPr lang="en-US" dirty="0" err="1">
                <a:ln w="0"/>
                <a:effectLst>
                  <a:outerShdw blurRad="38100" dist="19050" dir="2700000" algn="tl" rotWithShape="0">
                    <a:schemeClr val="dk1">
                      <a:alpha val="40000"/>
                    </a:schemeClr>
                  </a:outerShdw>
                </a:effectLst>
              </a:rPr>
              <a:t>Karaki</a:t>
            </a:r>
            <a:endParaRPr lang="en-US" dirty="0"/>
          </a:p>
        </p:txBody>
      </p:sp>
    </p:spTree>
    <p:extLst>
      <p:ext uri="{BB962C8B-B14F-4D97-AF65-F5344CB8AC3E}">
        <p14:creationId xmlns:p14="http://schemas.microsoft.com/office/powerpoint/2010/main" val="14009426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US" b="1" dirty="0"/>
              <a:t>Introduction</a:t>
            </a:r>
            <a:r>
              <a:rPr lang="en-US" dirty="0">
                <a:solidFill>
                  <a:srgbClr val="0070C0"/>
                </a:solidFill>
              </a:rPr>
              <a:t>:</a:t>
            </a:r>
            <a:br>
              <a:rPr lang="en-US" dirty="0">
                <a:solidFill>
                  <a:srgbClr val="0070C0"/>
                </a:solidFill>
              </a:rPr>
            </a:br>
            <a:r>
              <a:rPr lang="en-US" dirty="0">
                <a:solidFill>
                  <a:srgbClr val="0070C0"/>
                </a:solidFill>
              </a:rPr>
              <a:t>- Following the Kick off meeting that was held at </a:t>
            </a:r>
            <a:r>
              <a:rPr lang="en-US" dirty="0" err="1">
                <a:solidFill>
                  <a:srgbClr val="0070C0"/>
                </a:solidFill>
              </a:rPr>
              <a:t>Muta</a:t>
            </a:r>
            <a:r>
              <a:rPr lang="en-US" dirty="0">
                <a:solidFill>
                  <a:srgbClr val="0070C0"/>
                </a:solidFill>
              </a:rPr>
              <a:t> University, a workshop was organized at Dead sea – Jordan, where each partner was assigned a task or multi task.</a:t>
            </a:r>
            <a:br>
              <a:rPr lang="en-US" dirty="0">
                <a:solidFill>
                  <a:srgbClr val="0070C0"/>
                </a:solidFill>
              </a:rPr>
            </a:br>
            <a:r>
              <a:rPr lang="en-US" dirty="0">
                <a:solidFill>
                  <a:srgbClr val="0070C0"/>
                </a:solidFill>
              </a:rPr>
              <a:t>- </a:t>
            </a:r>
            <a:r>
              <a:rPr lang="en-US" b="1" dirty="0">
                <a:solidFill>
                  <a:srgbClr val="0070C0"/>
                </a:solidFill>
              </a:rPr>
              <a:t>AHU</a:t>
            </a:r>
            <a:r>
              <a:rPr lang="en-US" dirty="0">
                <a:solidFill>
                  <a:srgbClr val="0070C0"/>
                </a:solidFill>
              </a:rPr>
              <a:t> was assigned to prepare the questionnaire for Unemployment of the targeted group in the project and send it to the management of the project (</a:t>
            </a:r>
            <a:r>
              <a:rPr lang="en-US" dirty="0" err="1">
                <a:solidFill>
                  <a:srgbClr val="0070C0"/>
                </a:solidFill>
              </a:rPr>
              <a:t>Muta</a:t>
            </a:r>
            <a:r>
              <a:rPr lang="en-US" dirty="0">
                <a:solidFill>
                  <a:srgbClr val="0070C0"/>
                </a:solidFill>
              </a:rPr>
              <a:t> </a:t>
            </a:r>
            <a:r>
              <a:rPr lang="en-US" dirty="0" err="1">
                <a:solidFill>
                  <a:srgbClr val="0070C0"/>
                </a:solidFill>
              </a:rPr>
              <a:t>Univ</a:t>
            </a:r>
            <a:r>
              <a:rPr lang="en-US" dirty="0">
                <a:solidFill>
                  <a:srgbClr val="0070C0"/>
                </a:solidFill>
              </a:rPr>
              <a:t>) for reviewing and approval</a:t>
            </a:r>
            <a:r>
              <a:rPr lang="en-US" dirty="0" smtClean="0">
                <a:solidFill>
                  <a:srgbClr val="0070C0"/>
                </a:solidFill>
              </a:rPr>
              <a:t>.</a:t>
            </a:r>
          </a:p>
          <a:p>
            <a:r>
              <a:rPr lang="en-US" dirty="0" smtClean="0">
                <a:solidFill>
                  <a:srgbClr val="0070C0"/>
                </a:solidFill>
              </a:rPr>
              <a:t>The questionnaire was disseminated and published at the website of the Students’ Affair Facebook</a:t>
            </a:r>
          </a:p>
          <a:p>
            <a:endParaRPr lang="en-GB" dirty="0"/>
          </a:p>
        </p:txBody>
      </p:sp>
    </p:spTree>
    <p:extLst>
      <p:ext uri="{BB962C8B-B14F-4D97-AF65-F5344CB8AC3E}">
        <p14:creationId xmlns:p14="http://schemas.microsoft.com/office/powerpoint/2010/main" val="38189307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b="1" dirty="0" smtClean="0"/>
              <a:t>Process</a:t>
            </a:r>
            <a:r>
              <a:rPr lang="en-US" dirty="0">
                <a:solidFill>
                  <a:srgbClr val="0070C0"/>
                </a:solidFill>
              </a:rPr>
              <a:t>:</a:t>
            </a:r>
            <a:br>
              <a:rPr lang="en-US" dirty="0">
                <a:solidFill>
                  <a:srgbClr val="0070C0"/>
                </a:solidFill>
              </a:rPr>
            </a:br>
            <a:r>
              <a:rPr lang="en-US" dirty="0">
                <a:solidFill>
                  <a:srgbClr val="0070C0"/>
                </a:solidFill>
              </a:rPr>
              <a:t>- A team of relevant experience was formed from AHU to accomplish the task and prepare the required questionnaire on time.</a:t>
            </a:r>
            <a:br>
              <a:rPr lang="en-US" dirty="0">
                <a:solidFill>
                  <a:srgbClr val="0070C0"/>
                </a:solidFill>
              </a:rPr>
            </a:br>
            <a:r>
              <a:rPr lang="en-US" dirty="0">
                <a:solidFill>
                  <a:srgbClr val="0070C0"/>
                </a:solidFill>
              </a:rPr>
              <a:t>- A study was conducted by the team in order to identify the main Unemployment reasons for the target group in the Remote Area of Jordan.</a:t>
            </a:r>
            <a:endParaRPr lang="en-US" dirty="0"/>
          </a:p>
        </p:txBody>
      </p:sp>
    </p:spTree>
    <p:extLst>
      <p:ext uri="{BB962C8B-B14F-4D97-AF65-F5344CB8AC3E}">
        <p14:creationId xmlns:p14="http://schemas.microsoft.com/office/powerpoint/2010/main" val="20146723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algn="just"/>
            <a:r>
              <a:rPr lang="en-US" b="1" dirty="0"/>
              <a:t>Reasons Identified:</a:t>
            </a:r>
          </a:p>
          <a:p>
            <a:pPr algn="just"/>
            <a:r>
              <a:rPr lang="en-US" dirty="0">
                <a:solidFill>
                  <a:srgbClr val="0070C0"/>
                </a:solidFill>
              </a:rPr>
              <a:t>Maximum number of Remote Area society suffer deprivation and poverty due to uncertain or insufficient income to meet the basic living needs</a:t>
            </a:r>
          </a:p>
          <a:p>
            <a:pPr algn="just"/>
            <a:r>
              <a:rPr lang="en-US" dirty="0">
                <a:solidFill>
                  <a:srgbClr val="0070C0"/>
                </a:solidFill>
              </a:rPr>
              <a:t>The scarcity of operating capital for most target group is the main obstacle to make them transfer to better productive fields that suite their educational attainment.</a:t>
            </a:r>
          </a:p>
          <a:p>
            <a:pPr algn="just"/>
            <a:r>
              <a:rPr lang="en-US" dirty="0">
                <a:solidFill>
                  <a:srgbClr val="0070C0"/>
                </a:solidFill>
              </a:rPr>
              <a:t>The most common poverty and unemployment among the target group is (compulsory unemployment, self/beneficiary unemployment .</a:t>
            </a:r>
          </a:p>
          <a:p>
            <a:pPr algn="just"/>
            <a:r>
              <a:rPr lang="en-US" dirty="0">
                <a:solidFill>
                  <a:srgbClr val="0070C0"/>
                </a:solidFill>
              </a:rPr>
              <a:t>The target group consists of : graduates and undergraduates of different levels.</a:t>
            </a:r>
          </a:p>
          <a:p>
            <a:endParaRPr lang="en-US" dirty="0"/>
          </a:p>
        </p:txBody>
      </p:sp>
    </p:spTree>
    <p:extLst>
      <p:ext uri="{BB962C8B-B14F-4D97-AF65-F5344CB8AC3E}">
        <p14:creationId xmlns:p14="http://schemas.microsoft.com/office/powerpoint/2010/main" val="35563127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u="sng" dirty="0">
                <a:solidFill>
                  <a:schemeClr val="accent1"/>
                </a:solidFill>
              </a:rPr>
              <a:t>It is observed that most members of the target group of the Remote Area identify unemployed as: </a:t>
            </a:r>
            <a:r>
              <a:rPr lang="en-US" i="1" u="sng" dirty="0">
                <a:solidFill>
                  <a:srgbClr val="FF0000"/>
                </a:solidFill>
                <a:highlight>
                  <a:srgbClr val="FFFF00"/>
                </a:highlight>
              </a:rPr>
              <a:t>A person who is not working at the Government Sector, although he is working at private sector. </a:t>
            </a:r>
            <a:r>
              <a:rPr lang="en-US" u="sng" dirty="0">
                <a:solidFill>
                  <a:srgbClr val="FF0000"/>
                </a:solidFill>
                <a:highlight>
                  <a:srgbClr val="FFFF00"/>
                </a:highlight>
              </a:rPr>
              <a:t>(</a:t>
            </a:r>
            <a:r>
              <a:rPr lang="en-US" sz="2000" u="sng" dirty="0">
                <a:solidFill>
                  <a:srgbClr val="FF0000"/>
                </a:solidFill>
                <a:highlight>
                  <a:srgbClr val="FFFF00"/>
                </a:highlight>
              </a:rPr>
              <a:t>new definition of unemployment</a:t>
            </a:r>
            <a:r>
              <a:rPr lang="en-US" u="sng" dirty="0" smtClean="0">
                <a:solidFill>
                  <a:srgbClr val="FF0000"/>
                </a:solidFill>
                <a:highlight>
                  <a:srgbClr val="FFFF00"/>
                </a:highlight>
              </a:rPr>
              <a:t>)</a:t>
            </a:r>
            <a:endParaRPr lang="en-US" u="sng" dirty="0">
              <a:solidFill>
                <a:srgbClr val="FF0000"/>
              </a:solidFill>
              <a:highlight>
                <a:srgbClr val="FFFF00"/>
              </a:highlight>
            </a:endParaRPr>
          </a:p>
          <a:p>
            <a:r>
              <a:rPr lang="en-US" dirty="0">
                <a:solidFill>
                  <a:srgbClr val="0070C0"/>
                </a:solidFill>
              </a:rPr>
              <a:t>The high unemployment rate in Jordan is one of the main reasons behind high unemployment rate in Remote Area.</a:t>
            </a:r>
          </a:p>
          <a:p>
            <a:r>
              <a:rPr lang="en-US" dirty="0">
                <a:solidFill>
                  <a:srgbClr val="0070C0"/>
                </a:solidFill>
              </a:rPr>
              <a:t>Various universities graduate huge number of students as compared to limited Job opportunities in the market.</a:t>
            </a:r>
          </a:p>
          <a:p>
            <a:r>
              <a:rPr lang="en-US" dirty="0">
                <a:solidFill>
                  <a:srgbClr val="0070C0"/>
                </a:solidFill>
                <a:highlight>
                  <a:srgbClr val="C0C0C0"/>
                </a:highlight>
              </a:rPr>
              <a:t>Lack of administration units at these universities to assist and train graduate students (males and females) to find the appropriate job</a:t>
            </a:r>
            <a:r>
              <a:rPr lang="en-US" dirty="0">
                <a:solidFill>
                  <a:srgbClr val="0070C0"/>
                </a:solidFill>
              </a:rPr>
              <a:t>.</a:t>
            </a:r>
          </a:p>
          <a:p>
            <a:endParaRPr lang="en-US" dirty="0"/>
          </a:p>
        </p:txBody>
      </p:sp>
    </p:spTree>
    <p:extLst>
      <p:ext uri="{BB962C8B-B14F-4D97-AF65-F5344CB8AC3E}">
        <p14:creationId xmlns:p14="http://schemas.microsoft.com/office/powerpoint/2010/main" val="1829273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dirty="0">
                <a:solidFill>
                  <a:srgbClr val="0070C0"/>
                </a:solidFill>
              </a:rPr>
              <a:t>There is a fear by the graduates towards the private sector commitment to fulfil the Legal Obligations of the labor (during the service and after retiring) as compared to public sector</a:t>
            </a:r>
            <a:r>
              <a:rPr lang="en-US" dirty="0" smtClean="0">
                <a:solidFill>
                  <a:srgbClr val="0070C0"/>
                </a:solidFill>
              </a:rPr>
              <a:t>.</a:t>
            </a:r>
          </a:p>
          <a:p>
            <a:pPr algn="just"/>
            <a:r>
              <a:rPr lang="en-US" dirty="0">
                <a:solidFill>
                  <a:schemeClr val="accent1"/>
                </a:solidFill>
              </a:rPr>
              <a:t>Mistrust of the private sector&gt;</a:t>
            </a:r>
          </a:p>
          <a:p>
            <a:pPr algn="just"/>
            <a:r>
              <a:rPr lang="en-US" dirty="0">
                <a:solidFill>
                  <a:schemeClr val="accent1"/>
                </a:solidFill>
              </a:rPr>
              <a:t>Unstable economic conditions of Jordan led to fear of establishing private business or entrepreneur projects by graduates.</a:t>
            </a:r>
          </a:p>
          <a:p>
            <a:pPr algn="just"/>
            <a:r>
              <a:rPr lang="en-US" dirty="0">
                <a:solidFill>
                  <a:schemeClr val="accent1"/>
                </a:solidFill>
              </a:rPr>
              <a:t>Extensive mismatch of university programs taught and market needs available for graduates.</a:t>
            </a:r>
          </a:p>
          <a:p>
            <a:pPr algn="just"/>
            <a:r>
              <a:rPr lang="en-US" dirty="0">
                <a:solidFill>
                  <a:schemeClr val="accent1"/>
                </a:solidFill>
              </a:rPr>
              <a:t>Unavailability of specialized training courses in </a:t>
            </a:r>
            <a:r>
              <a:rPr lang="en-US" dirty="0">
                <a:solidFill>
                  <a:schemeClr val="accent1"/>
                </a:solidFill>
                <a:highlight>
                  <a:srgbClr val="FFFF00"/>
                </a:highlight>
              </a:rPr>
              <a:t>communication skills </a:t>
            </a:r>
            <a:r>
              <a:rPr lang="en-US" dirty="0" smtClean="0">
                <a:solidFill>
                  <a:schemeClr val="accent1"/>
                </a:solidFill>
                <a:highlight>
                  <a:srgbClr val="FFFF00"/>
                </a:highlight>
              </a:rPr>
              <a:t>and </a:t>
            </a:r>
            <a:r>
              <a:rPr lang="en-US" dirty="0">
                <a:solidFill>
                  <a:schemeClr val="accent1"/>
                </a:solidFill>
                <a:highlight>
                  <a:srgbClr val="FFFF00"/>
                </a:highlight>
              </a:rPr>
              <a:t>job seeking</a:t>
            </a:r>
            <a:r>
              <a:rPr lang="en-US" dirty="0">
                <a:solidFill>
                  <a:schemeClr val="accent1"/>
                </a:solidFill>
              </a:rPr>
              <a:t>.</a:t>
            </a:r>
          </a:p>
          <a:p>
            <a:pPr algn="just"/>
            <a:r>
              <a:rPr lang="en-US" dirty="0">
                <a:solidFill>
                  <a:schemeClr val="accent1"/>
                </a:solidFill>
              </a:rPr>
              <a:t>Weak </a:t>
            </a:r>
            <a:r>
              <a:rPr lang="en-US" dirty="0" smtClean="0">
                <a:solidFill>
                  <a:schemeClr val="accent1"/>
                </a:solidFill>
              </a:rPr>
              <a:t>self-marketing </a:t>
            </a:r>
            <a:r>
              <a:rPr lang="en-US" dirty="0">
                <a:solidFill>
                  <a:schemeClr val="accent1"/>
                </a:solidFill>
              </a:rPr>
              <a:t>skills</a:t>
            </a:r>
          </a:p>
          <a:p>
            <a:endParaRPr lang="en-US" dirty="0">
              <a:solidFill>
                <a:srgbClr val="0070C0"/>
              </a:solidFill>
            </a:endParaRPr>
          </a:p>
          <a:p>
            <a:endParaRPr lang="en-US" dirty="0"/>
          </a:p>
        </p:txBody>
      </p:sp>
    </p:spTree>
    <p:extLst>
      <p:ext uri="{BB962C8B-B14F-4D97-AF65-F5344CB8AC3E}">
        <p14:creationId xmlns:p14="http://schemas.microsoft.com/office/powerpoint/2010/main" val="17909970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solidFill>
                  <a:schemeClr val="accent1"/>
                </a:solidFill>
              </a:rPr>
              <a:t>Based on the above mentioned reasons, the survey was adapted to suite the Remote Area situation in order to get the most appropriate results (as we have seen in the data analysis session presented by Prof. </a:t>
            </a:r>
            <a:r>
              <a:rPr lang="en-US" dirty="0" err="1" smtClean="0">
                <a:solidFill>
                  <a:schemeClr val="accent1"/>
                </a:solidFill>
              </a:rPr>
              <a:t>Fahmi</a:t>
            </a:r>
            <a:r>
              <a:rPr lang="en-US" dirty="0" smtClean="0">
                <a:solidFill>
                  <a:schemeClr val="accent1"/>
                </a:solidFill>
              </a:rPr>
              <a:t>- JUST).</a:t>
            </a:r>
          </a:p>
          <a:p>
            <a:endParaRPr lang="en-US" dirty="0"/>
          </a:p>
        </p:txBody>
      </p:sp>
    </p:spTree>
    <p:extLst>
      <p:ext uri="{BB962C8B-B14F-4D97-AF65-F5344CB8AC3E}">
        <p14:creationId xmlns:p14="http://schemas.microsoft.com/office/powerpoint/2010/main" val="35324301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Role of AHU in the dissemination:</a:t>
            </a:r>
          </a:p>
          <a:p>
            <a:pPr marL="0" indent="0">
              <a:buNone/>
            </a:pPr>
            <a:r>
              <a:rPr lang="en-US" dirty="0" smtClean="0">
                <a:solidFill>
                  <a:schemeClr val="accent1"/>
                </a:solidFill>
              </a:rPr>
              <a:t>Participation in the Job Fair at AHU organized at the Labor Day to promote the Job-Jo project.</a:t>
            </a:r>
            <a:endParaRPr lang="en-US" dirty="0">
              <a:solidFill>
                <a:schemeClr val="accent1"/>
              </a:solidFill>
            </a:endParaRPr>
          </a:p>
          <a:p>
            <a:pPr marL="0" indent="0">
              <a:buNone/>
            </a:pPr>
            <a:r>
              <a:rPr lang="en-US" dirty="0" smtClean="0">
                <a:solidFill>
                  <a:schemeClr val="accent1"/>
                </a:solidFill>
              </a:rPr>
              <a:t>Waiting for the final website of Job-Jo to be published on the University official home page.</a:t>
            </a:r>
          </a:p>
        </p:txBody>
      </p:sp>
    </p:spTree>
    <p:extLst>
      <p:ext uri="{BB962C8B-B14F-4D97-AF65-F5344CB8AC3E}">
        <p14:creationId xmlns:p14="http://schemas.microsoft.com/office/powerpoint/2010/main" val="41098878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131840" y="3068960"/>
            <a:ext cx="3166829" cy="923330"/>
          </a:xfrm>
          <a:prstGeom prst="rect">
            <a:avLst/>
          </a:prstGeom>
          <a:noFill/>
        </p:spPr>
        <p:txBody>
          <a:bodyPr wrap="none" lIns="91440" tIns="45720" rIns="91440" bIns="45720">
            <a:spAutoFit/>
          </a:bodyPr>
          <a:lstStyle/>
          <a:p>
            <a:pPr algn="ctr"/>
            <a:r>
              <a:rPr lang="en-US" sz="5400" dirty="0" smtClean="0">
                <a:ln w="0"/>
                <a:effectLst>
                  <a:outerShdw blurRad="50800" dist="38100" dir="2700000" algn="tl" rotWithShape="0">
                    <a:prstClr val="black">
                      <a:alpha val="40000"/>
                    </a:prstClr>
                  </a:outerShdw>
                </a:effectLst>
              </a:rPr>
              <a:t>Thank you</a:t>
            </a:r>
            <a:endParaRPr lang="en-US" sz="5400" dirty="0">
              <a:ln w="0"/>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266990608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0D228EF-073F-471F-BD14-2338F0BA13CA}"/>
</file>

<file path=customXml/itemProps2.xml><?xml version="1.0" encoding="utf-8"?>
<ds:datastoreItem xmlns:ds="http://schemas.openxmlformats.org/officeDocument/2006/customXml" ds:itemID="{F555CE8E-3106-43B4-AE54-90150035B6D2}"/>
</file>

<file path=customXml/itemProps3.xml><?xml version="1.0" encoding="utf-8"?>
<ds:datastoreItem xmlns:ds="http://schemas.openxmlformats.org/officeDocument/2006/customXml" ds:itemID="{CD7F27B5-0594-40AB-A54E-CE2524B54F0A}"/>
</file>

<file path=docProps/app.xml><?xml version="1.0" encoding="utf-8"?>
<Properties xmlns="http://schemas.openxmlformats.org/officeDocument/2006/extended-properties" xmlns:vt="http://schemas.openxmlformats.org/officeDocument/2006/docPropsVTypes">
  <Template/>
  <TotalTime>152</TotalTime>
  <Words>374</Words>
  <Application>Microsoft Office PowerPoint</Application>
  <PresentationFormat>On-screen Show (4:3)</PresentationFormat>
  <Paragraphs>24</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Home</cp:lastModifiedBy>
  <cp:revision>12</cp:revision>
  <dcterms:created xsi:type="dcterms:W3CDTF">2018-09-11T16:13:06Z</dcterms:created>
  <dcterms:modified xsi:type="dcterms:W3CDTF">2019-08-27T08:23:05Z</dcterms:modified>
</cp:coreProperties>
</file>